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7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34" r:id="rId10"/>
    <p:sldId id="329" r:id="rId11"/>
    <p:sldId id="332" r:id="rId12"/>
    <p:sldId id="333" r:id="rId13"/>
    <p:sldId id="266" r:id="rId14"/>
    <p:sldId id="305" r:id="rId15"/>
    <p:sldId id="271" r:id="rId16"/>
    <p:sldId id="265" r:id="rId17"/>
    <p:sldId id="309" r:id="rId18"/>
    <p:sldId id="272" r:id="rId19"/>
    <p:sldId id="307" r:id="rId20"/>
    <p:sldId id="264" r:id="rId21"/>
    <p:sldId id="304" r:id="rId22"/>
    <p:sldId id="306" r:id="rId23"/>
    <p:sldId id="281" r:id="rId24"/>
    <p:sldId id="259" r:id="rId25"/>
    <p:sldId id="310" r:id="rId26"/>
    <p:sldId id="270" r:id="rId27"/>
    <p:sldId id="311" r:id="rId28"/>
    <p:sldId id="312" r:id="rId29"/>
    <p:sldId id="336" r:id="rId30"/>
    <p:sldId id="273" r:id="rId31"/>
    <p:sldId id="335" r:id="rId32"/>
    <p:sldId id="269" r:id="rId33"/>
    <p:sldId id="284" r:id="rId34"/>
    <p:sldId id="263" r:id="rId35"/>
    <p:sldId id="262" r:id="rId36"/>
    <p:sldId id="274" r:id="rId37"/>
    <p:sldId id="313" r:id="rId38"/>
    <p:sldId id="314" r:id="rId39"/>
    <p:sldId id="278" r:id="rId40"/>
    <p:sldId id="277" r:id="rId41"/>
    <p:sldId id="294" r:id="rId42"/>
    <p:sldId id="295" r:id="rId43"/>
    <p:sldId id="275" r:id="rId44"/>
    <p:sldId id="293" r:id="rId45"/>
    <p:sldId id="296" r:id="rId46"/>
    <p:sldId id="297" r:id="rId47"/>
    <p:sldId id="298" r:id="rId48"/>
    <p:sldId id="299" r:id="rId49"/>
    <p:sldId id="300" r:id="rId50"/>
    <p:sldId id="276" r:id="rId51"/>
    <p:sldId id="303" r:id="rId52"/>
    <p:sldId id="302" r:id="rId53"/>
    <p:sldId id="315" r:id="rId54"/>
    <p:sldId id="316" r:id="rId55"/>
    <p:sldId id="317" r:id="rId56"/>
    <p:sldId id="318" r:id="rId57"/>
    <p:sldId id="31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9985" autoAdjust="0"/>
  </p:normalViewPr>
  <p:slideViewPr>
    <p:cSldViewPr snapToGrid="0">
      <p:cViewPr varScale="1">
        <p:scale>
          <a:sx n="119" d="100"/>
          <a:sy n="119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50F8-3FF9-4C02-96C3-AB79309FD66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BA238-54E8-4DD3-A4E1-411B495CC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4F55-D3E3-4B56-80DD-3F5910BA68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4F55-D3E3-4B56-80DD-3F5910BA68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8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8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8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8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0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3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3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3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1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7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3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3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5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8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8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8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0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5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4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8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1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5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02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4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982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04982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defTabSz="904982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5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3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3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0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4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32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93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7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180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09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51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5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96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0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02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19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44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99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Maija</a:t>
            </a:r>
            <a:r>
              <a:rPr lang="en-US" baseline="0" dirty="0" smtClean="0"/>
              <a:t> Retirement Residency Alumni Celebration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555104_NMgradientLH_RGB_10231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320799" y="155448"/>
            <a:ext cx="10285292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20800" y="1624013"/>
            <a:ext cx="32512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068264" y="1981200"/>
            <a:ext cx="3198937" cy="3733800"/>
          </a:xfrm>
        </p:spPr>
        <p:txBody>
          <a:bodyPr vert="horz" lIns="0" tIns="0" rIns="91440" bIns="45720" rtlCol="0">
            <a:noAutofit/>
          </a:bodyPr>
          <a:lstStyle>
            <a:lvl1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850" smtClean="0">
                <a:solidFill>
                  <a:schemeClr val="bg1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3C80F-5998-4C5A-8426-1B9517C724DD}" type="datetimeFigureOut">
              <a:rPr lang="en-US" smtClean="0">
                <a:solidFill>
                  <a:prstClr val="white"/>
                </a:solidFill>
              </a:rPr>
              <a:pPr/>
              <a:t>3/21/2017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0800" y="914400"/>
            <a:ext cx="9144000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bg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73600" y="1622425"/>
            <a:ext cx="2946400" cy="3657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26400" y="1622425"/>
            <a:ext cx="2946400" cy="3657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" y="6400800"/>
            <a:ext cx="1896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263" y="1621971"/>
            <a:ext cx="5023104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3896" y="1621971"/>
            <a:ext cx="5023104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3/21/2017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799" y="914400"/>
            <a:ext cx="9143999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1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152400"/>
            <a:ext cx="10285292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/>
              <a:t>3/21/2017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39936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AE4D-4392-4E5C-8AB6-42C3A775FE4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FE80-F632-48C6-8F55-D827699EB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3178" y="2797182"/>
            <a:ext cx="4498110" cy="762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Match 2017!!!</a:t>
            </a:r>
            <a:endParaRPr lang="en-US" sz="5400" b="1" dirty="0"/>
          </a:p>
        </p:txBody>
      </p:sp>
      <p:pic>
        <p:nvPicPr>
          <p:cNvPr id="19" name="Picture 18" descr="dom_logo_white2"/>
          <p:cNvPicPr>
            <a:picLocks noChangeAspect="1" noChangeArrowheads="1"/>
          </p:cNvPicPr>
          <p:nvPr/>
        </p:nvPicPr>
        <p:blipFill>
          <a:blip r:embed="rId3" cstate="print"/>
          <a:srcRect l="5991" t="28737" b="34315"/>
          <a:stretch>
            <a:fillRect/>
          </a:stretch>
        </p:blipFill>
        <p:spPr bwMode="auto">
          <a:xfrm>
            <a:off x="8801100" y="193182"/>
            <a:ext cx="3162300" cy="810027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2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The Applicant Pool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3172 Categorical applications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1992 US medical school graduates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424 AOA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601 Top 25 Med School</a:t>
            </a:r>
          </a:p>
          <a:p>
            <a:pPr marL="206375" lvl="1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7030A0"/>
                </a:solidFill>
              </a:rPr>
              <a:t>400 Interviewed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1082 Prelim applications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332 PSTP applications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100 Med </a:t>
            </a:r>
            <a:r>
              <a:rPr lang="en-US" sz="2800" dirty="0" err="1" smtClean="0">
                <a:solidFill>
                  <a:srgbClr val="7030A0"/>
                </a:solidFill>
              </a:rPr>
              <a:t>Derm</a:t>
            </a:r>
            <a:r>
              <a:rPr lang="en-US" sz="2800" dirty="0" smtClean="0">
                <a:solidFill>
                  <a:srgbClr val="7030A0"/>
                </a:solidFill>
              </a:rPr>
              <a:t> applications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Summary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2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34 Categorical, 4 PSTP, 2 Prelims, 1 </a:t>
            </a:r>
            <a:r>
              <a:rPr lang="en-US" sz="3200" dirty="0" err="1" smtClean="0">
                <a:solidFill>
                  <a:srgbClr val="7030A0"/>
                </a:solidFill>
              </a:rPr>
              <a:t>MedDerm</a:t>
            </a:r>
            <a:endParaRPr lang="en-US" sz="3200" dirty="0" smtClean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61% Female &amp; 39% Male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40% AOA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7030A0"/>
                </a:solidFill>
              </a:rPr>
              <a:t>6</a:t>
            </a:r>
            <a:r>
              <a:rPr lang="en-US" sz="2800" dirty="0" smtClean="0">
                <a:solidFill>
                  <a:srgbClr val="7030A0"/>
                </a:solidFill>
              </a:rPr>
              <a:t>3% from top 25 schools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12% from underrepresented minority groups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Preston </a:t>
            </a:r>
            <a:r>
              <a:rPr lang="en-US" sz="3200" dirty="0" err="1" smtClean="0"/>
              <a:t>Atteberry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705082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Mount Sinai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Chicago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Martin &amp; Dr. Hanauer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U of C Baseball Player</a:t>
            </a:r>
          </a:p>
          <a:p>
            <a:pPr marL="0" indent="0">
              <a:buNone/>
            </a:pPr>
            <a:r>
              <a:rPr lang="en-US" sz="2000" dirty="0" smtClean="0"/>
              <a:t>Econ degree (worked with Nobel Laureate)</a:t>
            </a:r>
          </a:p>
          <a:p>
            <a:pPr marL="0" indent="0">
              <a:buNone/>
            </a:pPr>
            <a:r>
              <a:rPr lang="en-US" sz="2000" dirty="0" smtClean="0"/>
              <a:t>Project on healthcare for the low-income families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549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Fort Worth, TX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26" y="1025806"/>
            <a:ext cx="2853368" cy="4199836"/>
          </a:xfrm>
        </p:spPr>
      </p:pic>
    </p:spTree>
    <p:extLst>
      <p:ext uri="{BB962C8B-B14F-4D97-AF65-F5344CB8AC3E}">
        <p14:creationId xmlns:p14="http://schemas.microsoft.com/office/powerpoint/2010/main" val="17766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Jayson Baman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University of Rochester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Rochester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Montalvo &amp; Dr. Puthumana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Medical Editing elective for JAMA</a:t>
            </a:r>
          </a:p>
          <a:p>
            <a:pPr marL="0" indent="0">
              <a:buNone/>
            </a:pPr>
            <a:r>
              <a:rPr lang="en-US" sz="2000" dirty="0" smtClean="0"/>
              <a:t>Budding cardiologist with great research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4313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Kalamazoo, MI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381"/>
          <a:stretch>
            <a:fillRect/>
          </a:stretch>
        </p:blipFill>
        <p:spPr>
          <a:xfrm>
            <a:off x="7855027" y="1409686"/>
            <a:ext cx="3117773" cy="3870339"/>
          </a:xfrm>
        </p:spPr>
      </p:pic>
    </p:spTree>
    <p:extLst>
      <p:ext uri="{BB962C8B-B14F-4D97-AF65-F5344CB8AC3E}">
        <p14:creationId xmlns:p14="http://schemas.microsoft.com/office/powerpoint/2010/main" val="565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Megan Barrett-</a:t>
            </a:r>
            <a:r>
              <a:rPr lang="en-US" sz="3200" dirty="0" err="1" smtClean="0"/>
              <a:t>Englert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4730839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2000" dirty="0" smtClean="0"/>
              <a:t>    University of Kentucky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Northwestern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Moore &amp; Dr. Emily Martin Jones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A part of singing group called “</a:t>
            </a:r>
            <a:r>
              <a:rPr lang="en-US" sz="2000" dirty="0" err="1" smtClean="0"/>
              <a:t>Medtones</a:t>
            </a:r>
            <a:r>
              <a:rPr lang="en-US" sz="2000" dirty="0" smtClean="0"/>
              <a:t>” </a:t>
            </a:r>
          </a:p>
          <a:p>
            <a:pPr marL="0" indent="0">
              <a:buNone/>
            </a:pPr>
            <a:r>
              <a:rPr lang="en-US" sz="2000" dirty="0" smtClean="0"/>
              <a:t>Gold Humanism</a:t>
            </a:r>
          </a:p>
          <a:p>
            <a:pPr marL="0" indent="0">
              <a:buNone/>
            </a:pPr>
            <a:r>
              <a:rPr lang="en-US" sz="2000" dirty="0" smtClean="0"/>
              <a:t>Multiple research projects in GI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6729" y="5295364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Chicago,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7618776" y="1565275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1189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Aakash</a:t>
            </a:r>
            <a:r>
              <a:rPr lang="en-US" sz="3200" dirty="0" smtClean="0"/>
              <a:t> </a:t>
            </a:r>
            <a:r>
              <a:rPr lang="en-US" sz="3200" dirty="0" err="1" smtClean="0"/>
              <a:t>Bavishi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Barsuk &amp; Dr. Perlman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/>
              <a:t>Research on role of diurnal variation and circadian rhythms on eczema</a:t>
            </a:r>
          </a:p>
          <a:p>
            <a:pPr marL="0" indent="0">
              <a:buNone/>
            </a:pPr>
            <a:r>
              <a:rPr lang="en-US" sz="2000" dirty="0" smtClean="0"/>
              <a:t>Avid Chicago sports fan – NBA &amp; NFL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8397" y="5321121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Elk Grove Village,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775536" y="1311007"/>
            <a:ext cx="3197264" cy="3969018"/>
          </a:xfrm>
        </p:spPr>
      </p:pic>
    </p:spTree>
    <p:extLst>
      <p:ext uri="{BB962C8B-B14F-4D97-AF65-F5344CB8AC3E}">
        <p14:creationId xmlns:p14="http://schemas.microsoft.com/office/powerpoint/2010/main" val="38075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John Bowers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</a:t>
            </a:r>
            <a:r>
              <a:rPr lang="en-US" sz="2000" dirty="0" smtClean="0"/>
              <a:t>Vanderbilt</a:t>
            </a:r>
            <a:r>
              <a:rPr lang="en-US" sz="2000" b="1" dirty="0" smtClean="0"/>
              <a:t> 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Florida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Lewis Smith &amp; Dr. Sellers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Piano player</a:t>
            </a:r>
          </a:p>
          <a:p>
            <a:pPr marL="0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esearch in Heart Failure Biomarkers</a:t>
            </a:r>
          </a:p>
          <a:p>
            <a:pPr marL="0" indent="0">
              <a:buNone/>
            </a:pPr>
            <a:r>
              <a:rPr lang="en-US" sz="2000" dirty="0" smtClean="0"/>
              <a:t>Project on </a:t>
            </a:r>
            <a:r>
              <a:rPr lang="en-US" sz="2000" dirty="0" err="1" smtClean="0"/>
              <a:t>Abx</a:t>
            </a:r>
            <a:r>
              <a:rPr lang="en-US" sz="2000" dirty="0" smtClean="0"/>
              <a:t> and Esophagitis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037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Durham, NC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8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Charlotte Campbell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University of Virginia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smtClean="0"/>
              <a:t> University of Virginia 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Ditto &amp; Dr. Henschen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Marathon runner</a:t>
            </a:r>
          </a:p>
          <a:p>
            <a:pPr marL="0" indent="0">
              <a:buNone/>
            </a:pPr>
            <a:r>
              <a:rPr lang="en-US" sz="2000" dirty="0" smtClean="0"/>
              <a:t>Gold Humanism</a:t>
            </a:r>
          </a:p>
          <a:p>
            <a:pPr marL="0" indent="0">
              <a:buNone/>
            </a:pPr>
            <a:r>
              <a:rPr lang="en-US" sz="2000" dirty="0" smtClean="0"/>
              <a:t>Project on adherence in Crohn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1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Richmond, VA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b="5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Patrick Campbell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5105401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University of North Carolina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North Carolina State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Costas &amp; Dr. Brenner</a:t>
            </a:r>
            <a:endParaRPr lang="en-US" sz="2000" dirty="0"/>
          </a:p>
          <a:p>
            <a:r>
              <a:rPr lang="en-US" sz="2000" b="1" u="sng" dirty="0"/>
              <a:t>Interesting </a:t>
            </a:r>
            <a:r>
              <a:rPr lang="en-US" sz="2000" b="1" u="sng" dirty="0" smtClean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NCSU’s Male Scholar Athlete of the Year – 2013 (Track &amp; Cross Country)</a:t>
            </a:r>
          </a:p>
          <a:p>
            <a:pPr marL="0" indent="0">
              <a:buNone/>
            </a:pPr>
            <a:r>
              <a:rPr lang="en-US" sz="2000" dirty="0" smtClean="0"/>
              <a:t>IBD research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186" y="5305425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Charlotte, NC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/>
          <p:cNvPicPr>
            <a:picLocks noGrp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6" y="1266940"/>
            <a:ext cx="2794348" cy="3955935"/>
          </a:xfrm>
        </p:spPr>
      </p:pic>
    </p:spTree>
    <p:extLst>
      <p:ext uri="{BB962C8B-B14F-4D97-AF65-F5344CB8AC3E}">
        <p14:creationId xmlns:p14="http://schemas.microsoft.com/office/powerpoint/2010/main" val="1792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Michael Chen - PSTP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Loyola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Wisconsin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 smtClean="0"/>
              <a:t>Dr. Perlman, Dr. Brown, Dr. </a:t>
            </a:r>
            <a:r>
              <a:rPr lang="en-US" sz="2000" dirty="0" err="1" smtClean="0"/>
              <a:t>Schleimer</a:t>
            </a:r>
            <a:r>
              <a:rPr lang="en-US" sz="2000" dirty="0" smtClean="0"/>
              <a:t>, Dr. </a:t>
            </a:r>
            <a:r>
              <a:rPr lang="en-US" sz="2000" dirty="0" err="1" smtClean="0"/>
              <a:t>Marangoni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Interest in Allergy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PhD on how gut involved in lung inflammation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“Best researcher at Loyola” - Fenton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2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Sewell, NJ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9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Special Thanks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265" y="1621972"/>
            <a:ext cx="4534046" cy="3078818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Douglas Vaughan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2016-17 </a:t>
            </a:r>
            <a:r>
              <a:rPr lang="en-US" sz="2800" dirty="0">
                <a:solidFill>
                  <a:srgbClr val="7030A0"/>
                </a:solidFill>
              </a:rPr>
              <a:t>Chief Residents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Meredith Sellers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William Werbel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Alex Lemmer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Greg Cascino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85" y="381001"/>
            <a:ext cx="4341880" cy="2944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4" y="3543300"/>
            <a:ext cx="432253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Kasey Coyne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530144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r>
              <a:rPr lang="en-US" sz="2000" b="1" dirty="0" smtClean="0"/>
              <a:t> 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Boston College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Heitor &amp; Dr. Santa-Maria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Co-wrote, directed, and produced In Vivo</a:t>
            </a:r>
          </a:p>
          <a:p>
            <a:pPr marL="0" indent="0">
              <a:buNone/>
            </a:pPr>
            <a:r>
              <a:rPr lang="en-US" sz="2000" dirty="0" smtClean="0"/>
              <a:t>Worked 5 years as a research  </a:t>
            </a:r>
            <a:r>
              <a:rPr lang="en-US" sz="2000" dirty="0" err="1" smtClean="0"/>
              <a:t>asst</a:t>
            </a:r>
            <a:r>
              <a:rPr lang="en-US" sz="2000" dirty="0" smtClean="0"/>
              <a:t> in health policy at Mt. Sinai</a:t>
            </a:r>
          </a:p>
          <a:p>
            <a:pPr marL="0" indent="0">
              <a:buNone/>
            </a:pPr>
            <a:r>
              <a:rPr lang="en-US" sz="2000" dirty="0" smtClean="0"/>
              <a:t>Research to develop an app about healthy food choices (Food Switch)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52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Seoul, Korea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766892" y="1300277"/>
            <a:ext cx="3205908" cy="3979748"/>
          </a:xfrm>
        </p:spPr>
      </p:pic>
    </p:spTree>
    <p:extLst>
      <p:ext uri="{BB962C8B-B14F-4D97-AF65-F5344CB8AC3E}">
        <p14:creationId xmlns:p14="http://schemas.microsoft.com/office/powerpoint/2010/main" val="519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Danielle Cuthbert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769476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McGill University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Meyers &amp; Dr. Mehta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Worked 2 years as an event planner in Toronto</a:t>
            </a:r>
          </a:p>
          <a:p>
            <a:pPr marL="0" indent="0">
              <a:buNone/>
            </a:pPr>
            <a:r>
              <a:rPr lang="en-US" sz="2000" dirty="0" smtClean="0"/>
              <a:t>Global Health work including project on attitudes towards </a:t>
            </a:r>
            <a:r>
              <a:rPr lang="en-US" sz="2000" dirty="0" err="1" smtClean="0"/>
              <a:t>placentophagy</a:t>
            </a:r>
            <a:r>
              <a:rPr lang="en-US" sz="2000" dirty="0" smtClean="0"/>
              <a:t>…</a:t>
            </a:r>
          </a:p>
          <a:p>
            <a:pPr marL="0" indent="0">
              <a:buNone/>
            </a:pPr>
            <a:r>
              <a:rPr lang="en-US" sz="2000" dirty="0" err="1" smtClean="0"/>
              <a:t>Heme</a:t>
            </a:r>
            <a:r>
              <a:rPr lang="en-US" sz="2000" dirty="0" smtClean="0"/>
              <a:t>/</a:t>
            </a:r>
            <a:r>
              <a:rPr lang="en-US" sz="2000" dirty="0" err="1" smtClean="0"/>
              <a:t>Onc</a:t>
            </a:r>
            <a:r>
              <a:rPr lang="en-US" sz="2000" dirty="0" smtClean="0"/>
              <a:t> interest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248" y="5349025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Toronto, 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7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Celso</a:t>
            </a:r>
            <a:r>
              <a:rPr lang="en-US" sz="3200" dirty="0" smtClean="0"/>
              <a:t> Diaz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4550535" cy="4594538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UCSF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smtClean="0"/>
              <a:t> Notre Dame 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Costas &amp; Dr. Meyers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Work with undocumented immigrants.  Teaches medical </a:t>
            </a:r>
            <a:r>
              <a:rPr lang="en-US" sz="2000" dirty="0" err="1" smtClean="0"/>
              <a:t>spanish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Interest in cancer with project on Ca 19-9 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854" y="5323268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Los Angeles, CA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3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Sally Friedman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199"/>
            <a:ext cx="4343400" cy="4491507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University of Texas – San Antonio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Tulane University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Bierman &amp; Dr. Urdaneta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/>
              <a:t>Paul M. Green Scholarship for Excellence in Medical </a:t>
            </a:r>
            <a:r>
              <a:rPr lang="en-US" sz="2000" dirty="0" smtClean="0"/>
              <a:t>Education (coaching)</a:t>
            </a:r>
          </a:p>
          <a:p>
            <a:pPr marL="0" indent="0">
              <a:buNone/>
            </a:pPr>
            <a:r>
              <a:rPr lang="en-US" sz="2000" dirty="0" smtClean="0"/>
              <a:t>Significant Global Health experience (</a:t>
            </a:r>
            <a:r>
              <a:rPr lang="en-US" sz="2000" dirty="0" err="1" smtClean="0"/>
              <a:t>Guatamala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NBA fan (Spurs &gt;&gt; Bulls)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Houston, TX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8621"/>
          <a:stretch>
            <a:fillRect/>
          </a:stretch>
        </p:blipFill>
        <p:spPr>
          <a:xfrm>
            <a:off x="7855408" y="1410159"/>
            <a:ext cx="3117392" cy="3869866"/>
          </a:xfrm>
        </p:spPr>
      </p:pic>
    </p:spTree>
    <p:extLst>
      <p:ext uri="{BB962C8B-B14F-4D97-AF65-F5344CB8AC3E}">
        <p14:creationId xmlns:p14="http://schemas.microsoft.com/office/powerpoint/2010/main" val="31511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Jordan Gavin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Wayne State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Michigan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Feinstein &amp; Dr. Sutton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/>
              <a:t>William J. </a:t>
            </a:r>
            <a:r>
              <a:rPr lang="en-US" sz="2000" dirty="0" err="1"/>
              <a:t>Branstrom</a:t>
            </a:r>
            <a:r>
              <a:rPr lang="en-US" sz="2000" dirty="0"/>
              <a:t> </a:t>
            </a:r>
            <a:r>
              <a:rPr lang="en-US" sz="2000" dirty="0" smtClean="0"/>
              <a:t>Prize </a:t>
            </a:r>
            <a:r>
              <a:rPr lang="en-US" sz="2000" dirty="0"/>
              <a:t>- Received for ranking in the top five percent of </a:t>
            </a:r>
            <a:r>
              <a:rPr lang="en-US" sz="2000" dirty="0" smtClean="0"/>
              <a:t>the class at </a:t>
            </a:r>
            <a:r>
              <a:rPr lang="en-US" sz="2000" dirty="0" err="1" smtClean="0"/>
              <a:t>UofM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 and pubs in AML research and in medical education (OSCE on breaking bad news)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0369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Royal Oak, MI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78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Jasleen</a:t>
            </a:r>
            <a:r>
              <a:rPr lang="en-US" sz="3200" dirty="0" smtClean="0"/>
              <a:t> </a:t>
            </a:r>
            <a:r>
              <a:rPr lang="en-US" sz="3200" dirty="0" err="1" smtClean="0"/>
              <a:t>Ghuman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U of Missouri </a:t>
            </a:r>
          </a:p>
          <a:p>
            <a:r>
              <a:rPr lang="en-US" sz="2000" b="1" u="sng" dirty="0" smtClean="0"/>
              <a:t>Undergraduate:   </a:t>
            </a:r>
          </a:p>
          <a:p>
            <a:pPr marL="0" indent="0">
              <a:buNone/>
            </a:pPr>
            <a:r>
              <a:rPr lang="en-US" sz="2000" dirty="0" smtClean="0"/>
              <a:t>    Highland College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Peters &amp; Dr. Campbell-Yesufu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NIH, NIDDK </a:t>
            </a:r>
            <a:r>
              <a:rPr lang="en-US" sz="2000" dirty="0"/>
              <a:t>Research Award </a:t>
            </a:r>
            <a:r>
              <a:rPr lang="en-US" sz="2000" dirty="0" smtClean="0"/>
              <a:t>– DM effect on blood brain barrier</a:t>
            </a:r>
          </a:p>
          <a:p>
            <a:pPr marL="0" indent="0">
              <a:buNone/>
            </a:pPr>
            <a:r>
              <a:rPr lang="en-US" sz="2000" dirty="0" smtClean="0"/>
              <a:t>PCT for 2 years in Seattle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8701" y="5295363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Chandigarh, India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14" y="1342563"/>
            <a:ext cx="2748096" cy="3880312"/>
          </a:xfrm>
        </p:spPr>
      </p:pic>
    </p:spTree>
    <p:extLst>
      <p:ext uri="{BB962C8B-B14F-4D97-AF65-F5344CB8AC3E}">
        <p14:creationId xmlns:p14="http://schemas.microsoft.com/office/powerpoint/2010/main" val="42465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Peter Glynn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Boston University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Russell &amp; Dr. Lee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Project doing cognitive rehab in patients with aphasia using an iPad</a:t>
            </a:r>
          </a:p>
          <a:p>
            <a:pPr marL="0" indent="0">
              <a:buNone/>
            </a:pPr>
            <a:r>
              <a:rPr lang="en-US" sz="2000" dirty="0" smtClean="0"/>
              <a:t>Couples matched with Alexandra </a:t>
            </a:r>
            <a:r>
              <a:rPr lang="en-US" sz="2000" dirty="0" err="1" smtClean="0"/>
              <a:t>Moise</a:t>
            </a:r>
            <a:r>
              <a:rPr lang="en-US" sz="2000" dirty="0" smtClean="0"/>
              <a:t> in Neuro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519" y="5359758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Dover, NH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740037" y="1266940"/>
            <a:ext cx="3232763" cy="4013085"/>
          </a:xfrm>
        </p:spPr>
      </p:pic>
    </p:spTree>
    <p:extLst>
      <p:ext uri="{BB962C8B-B14F-4D97-AF65-F5344CB8AC3E}">
        <p14:creationId xmlns:p14="http://schemas.microsoft.com/office/powerpoint/2010/main" val="14376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Sarah Hale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 Loyola</a:t>
            </a:r>
            <a:endParaRPr lang="en-US" sz="2000" b="1" u="sng" dirty="0" smtClean="0"/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Notre Dame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Costas &amp; Dr. Pettijohn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English major</a:t>
            </a:r>
          </a:p>
          <a:p>
            <a:pPr marL="0" indent="0">
              <a:buNone/>
            </a:pPr>
            <a:r>
              <a:rPr lang="en-US" sz="2000" dirty="0" smtClean="0"/>
              <a:t>Worked with autistic children</a:t>
            </a:r>
          </a:p>
          <a:p>
            <a:pPr marL="0" indent="0">
              <a:buNone/>
            </a:pPr>
            <a:r>
              <a:rPr lang="en-US" sz="2000" dirty="0" smtClean="0"/>
              <a:t>Research in Lymphoma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974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Maywood,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6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Jennifer Jo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Emory 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Northwestern University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Stosor &amp; Dr. Sutton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/>
              <a:t>Project on using </a:t>
            </a:r>
            <a:r>
              <a:rPr lang="en-US" sz="2000" dirty="0" err="1"/>
              <a:t>PrEP</a:t>
            </a:r>
            <a:r>
              <a:rPr lang="en-US" sz="2000" dirty="0"/>
              <a:t> in folks at high risk for HIV in county health system.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Spent a year as a lab tech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1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St. Louis, MO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8077915" y="1570910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2293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Parul Kathuria - </a:t>
            </a:r>
            <a:r>
              <a:rPr lang="en-US" sz="3200" dirty="0" err="1" smtClean="0"/>
              <a:t>MedDerm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057400" y="1622425"/>
            <a:ext cx="4419600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 dirty="0"/>
              <a:t>Medical School:    </a:t>
            </a:r>
          </a:p>
          <a:p>
            <a:pPr marL="0" indent="0">
              <a:buNone/>
            </a:pPr>
            <a:r>
              <a:rPr lang="en-US" sz="2000" b="1" dirty="0"/>
              <a:t>   </a:t>
            </a:r>
            <a:r>
              <a:rPr lang="en-US" sz="2000" dirty="0" smtClean="0"/>
              <a:t>Northwestern</a:t>
            </a:r>
            <a:r>
              <a:rPr lang="en-US" sz="2000" b="1" dirty="0" smtClean="0"/>
              <a:t>  </a:t>
            </a:r>
            <a:r>
              <a:rPr lang="en-US" sz="2000" b="1" u="sng" dirty="0" smtClean="0"/>
              <a:t>     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Undergraduate: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smtClean="0"/>
              <a:t>Northwestern 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Interviewed by:</a:t>
            </a:r>
            <a:r>
              <a:rPr lang="en-US" sz="2000" b="1" dirty="0"/>
              <a:t>           </a:t>
            </a:r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dirty="0" smtClean="0"/>
              <a:t>Dr. Moore &amp; Dr. Basil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Interesting fact</a:t>
            </a:r>
            <a:r>
              <a:rPr lang="en-US" sz="2000" b="1" u="sng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Project with Dr. Cuttica on PESI score</a:t>
            </a:r>
          </a:p>
          <a:p>
            <a:pPr marL="0" indent="0">
              <a:buNone/>
            </a:pPr>
            <a:r>
              <a:rPr lang="en-US" sz="2000" dirty="0" smtClean="0"/>
              <a:t>Ice Hockey Player – go Hawks!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486400"/>
            <a:ext cx="2667000" cy="1143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Southfield, MI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9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Special Thanks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9328" y="1774072"/>
            <a:ext cx="365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Warren Wallace 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Aarati Didwania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Dave </a:t>
            </a:r>
            <a:r>
              <a:rPr lang="en-US" sz="2400" dirty="0">
                <a:solidFill>
                  <a:srgbClr val="7030A0"/>
                </a:solidFill>
              </a:rPr>
              <a:t>Neely </a:t>
            </a:r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Kim Dow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Sara Kiely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Anna-Kate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Socorro Esparza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Judy Poremba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Rana Khalifeh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43" y="457200"/>
            <a:ext cx="4760413" cy="2990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/>
          <a:stretch/>
        </p:blipFill>
        <p:spPr bwMode="auto">
          <a:xfrm>
            <a:off x="6662670" y="3657600"/>
            <a:ext cx="3276958" cy="30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Megan </a:t>
            </a:r>
            <a:r>
              <a:rPr lang="en-US" sz="3200" dirty="0" err="1" smtClean="0"/>
              <a:t>Kosirog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4972281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Rush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Illinois Wesleyan University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Weaver &amp; Dr. Mendelson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Rock climbing and 80s alternative music fan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Project on social networks and health behaviors. 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2" y="5295363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Park Ridge,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9" y="1489469"/>
            <a:ext cx="2659961" cy="3723945"/>
          </a:xfrm>
        </p:spPr>
      </p:pic>
    </p:spTree>
    <p:extLst>
      <p:ext uri="{BB962C8B-B14F-4D97-AF65-F5344CB8AC3E}">
        <p14:creationId xmlns:p14="http://schemas.microsoft.com/office/powerpoint/2010/main" val="21018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Kaitlin </a:t>
            </a:r>
            <a:r>
              <a:rPr lang="en-US" sz="3200" dirty="0"/>
              <a:t>(</a:t>
            </a:r>
            <a:r>
              <a:rPr lang="en-US" sz="3200" dirty="0" smtClean="0"/>
              <a:t>Blatt) Lima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University of Cincinnati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smtClean="0"/>
              <a:t>Indiana University 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Saltoun &amp; Dr. Frogameni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Research related to smoking cessation in pregnancy</a:t>
            </a:r>
          </a:p>
          <a:p>
            <a:pPr marL="0" indent="0">
              <a:buNone/>
            </a:pPr>
            <a:r>
              <a:rPr lang="en-US" sz="2000" dirty="0" smtClean="0"/>
              <a:t>Interest in Global Health – National grant awardee for work in Ecuador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2639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San Antonio, TX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722"/>
          <a:stretch>
            <a:fillRect/>
          </a:stretch>
        </p:blipFill>
        <p:spPr>
          <a:xfrm>
            <a:off x="7733841" y="1721791"/>
            <a:ext cx="2820318" cy="3501084"/>
          </a:xfrm>
        </p:spPr>
      </p:pic>
    </p:spTree>
    <p:extLst>
      <p:ext uri="{BB962C8B-B14F-4D97-AF65-F5344CB8AC3E}">
        <p14:creationId xmlns:p14="http://schemas.microsoft.com/office/powerpoint/2010/main" val="18872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Elyse </a:t>
            </a:r>
            <a:r>
              <a:rPr lang="en-US" sz="3200" dirty="0" err="1" smtClean="0"/>
              <a:t>Linson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199"/>
            <a:ext cx="5027054" cy="4517265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Georgetown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Emory University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Nichols &amp; Dr. </a:t>
            </a:r>
            <a:r>
              <a:rPr lang="en-US" sz="2000" dirty="0" err="1" smtClean="0"/>
              <a:t>Keswani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MPH from Boston University</a:t>
            </a:r>
          </a:p>
          <a:p>
            <a:pPr marL="0" indent="0">
              <a:buNone/>
            </a:pPr>
            <a:r>
              <a:rPr lang="en-US" sz="2000" dirty="0" smtClean="0"/>
              <a:t>2015 </a:t>
            </a:r>
            <a:r>
              <a:rPr lang="en-US" sz="2000" dirty="0"/>
              <a:t>SPIRIT Award </a:t>
            </a:r>
            <a:r>
              <a:rPr lang="en-US" sz="2000" dirty="0" smtClean="0"/>
              <a:t>Recipient for </a:t>
            </a:r>
            <a:r>
              <a:rPr lang="en-US" sz="2000" dirty="0"/>
              <a:t>exemplifying </a:t>
            </a:r>
            <a:r>
              <a:rPr lang="en-US" sz="2000" dirty="0" err="1"/>
              <a:t>cura</a:t>
            </a:r>
            <a:r>
              <a:rPr lang="en-US" sz="2000" dirty="0"/>
              <a:t> </a:t>
            </a:r>
            <a:r>
              <a:rPr lang="en-US" sz="2000" dirty="0" err="1"/>
              <a:t>personalis</a:t>
            </a:r>
            <a:r>
              <a:rPr lang="en-US" sz="2000" dirty="0"/>
              <a:t> through dedication to patient care and </a:t>
            </a:r>
            <a:r>
              <a:rPr lang="en-US" sz="2000" dirty="0" smtClean="0"/>
              <a:t>advocacy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8398" y="5323268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Springfield, MA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381"/>
          <a:stretch>
            <a:fillRect/>
          </a:stretch>
        </p:blipFill>
        <p:spPr>
          <a:xfrm>
            <a:off x="7733841" y="1259248"/>
            <a:ext cx="3238959" cy="4020777"/>
          </a:xfrm>
        </p:spPr>
      </p:pic>
    </p:spTree>
    <p:extLst>
      <p:ext uri="{BB962C8B-B14F-4D97-AF65-F5344CB8AC3E}">
        <p14:creationId xmlns:p14="http://schemas.microsoft.com/office/powerpoint/2010/main" val="40629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Elisa </a:t>
            </a:r>
            <a:r>
              <a:rPr lang="en-US" sz="3200" dirty="0" err="1" smtClean="0"/>
              <a:t>McEachern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Cornell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California – San Diego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</a:t>
            </a:r>
            <a:r>
              <a:rPr lang="en-US" sz="2000" dirty="0" err="1" smtClean="0"/>
              <a:t>Mahieu</a:t>
            </a:r>
            <a:r>
              <a:rPr lang="en-US" sz="2000" dirty="0" smtClean="0"/>
              <a:t> &amp; Dr. Werbel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Spent 2 years doing bench research in Cali.  Project and </a:t>
            </a:r>
            <a:r>
              <a:rPr lang="en-US" sz="2000" dirty="0"/>
              <a:t>6</a:t>
            </a:r>
            <a:r>
              <a:rPr lang="en-US" sz="2000" dirty="0" smtClean="0"/>
              <a:t> pubs looking </a:t>
            </a:r>
            <a:r>
              <a:rPr lang="en-US" sz="2000" dirty="0"/>
              <a:t>at cig/</a:t>
            </a:r>
            <a:r>
              <a:rPr lang="en-US" sz="2000" dirty="0" err="1"/>
              <a:t>ecig</a:t>
            </a:r>
            <a:r>
              <a:rPr lang="en-US" sz="2000" dirty="0"/>
              <a:t> </a:t>
            </a:r>
            <a:r>
              <a:rPr lang="en-US" sz="2000" dirty="0" smtClean="0"/>
              <a:t>effects </a:t>
            </a:r>
            <a:r>
              <a:rPr lang="en-US" sz="2000" dirty="0"/>
              <a:t>on bacteria in </a:t>
            </a:r>
            <a:r>
              <a:rPr lang="en-US" sz="2000" dirty="0" smtClean="0"/>
              <a:t>lung. </a:t>
            </a:r>
          </a:p>
          <a:p>
            <a:pPr marL="0" indent="0">
              <a:buNone/>
            </a:pPr>
            <a:r>
              <a:rPr lang="en-US" sz="2000" dirty="0" err="1" smtClean="0"/>
              <a:t>MedEd</a:t>
            </a:r>
            <a:r>
              <a:rPr lang="en-US" sz="2000" dirty="0" smtClean="0"/>
              <a:t> project – schedule and ordering patterns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Ithaca, CA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874"/>
          <a:stretch>
            <a:fillRect/>
          </a:stretch>
        </p:blipFill>
        <p:spPr>
          <a:xfrm>
            <a:off x="7684877" y="1296924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40103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Yoon </a:t>
            </a:r>
            <a:r>
              <a:rPr lang="en-US" sz="3200" dirty="0" err="1" smtClean="0"/>
              <a:t>Mun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Duke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Harvard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Lewis Smith &amp; Dr. Ami Desai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Writing and illustrating Children’s Books, </a:t>
            </a:r>
          </a:p>
          <a:p>
            <a:pPr marL="0" indent="0">
              <a:buNone/>
            </a:pPr>
            <a:r>
              <a:rPr lang="en-US" sz="2000" dirty="0" smtClean="0"/>
              <a:t>Basic Science ARDS Research</a:t>
            </a:r>
          </a:p>
          <a:p>
            <a:pPr marL="0" indent="0">
              <a:buNone/>
            </a:pPr>
            <a:r>
              <a:rPr lang="en-US" sz="2000" dirty="0" smtClean="0"/>
              <a:t>Future Rheumatologist!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1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Seoul, South Korea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3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01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Naiya</a:t>
            </a:r>
            <a:r>
              <a:rPr lang="en-US" sz="3200" dirty="0" smtClean="0"/>
              <a:t> Patel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620296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UTSW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Texas - Austin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Meyers &amp; Dr. Chapman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Undergrad degree in Social Justice</a:t>
            </a:r>
          </a:p>
          <a:p>
            <a:pPr marL="0" indent="0">
              <a:buNone/>
            </a:pPr>
            <a:r>
              <a:rPr lang="en-US" sz="2000" dirty="0" smtClean="0"/>
              <a:t>MPH with interest in Global Health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1582" y="5282485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Houston, TX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96" y="1145369"/>
            <a:ext cx="2715047" cy="4077506"/>
          </a:xfrm>
        </p:spPr>
      </p:pic>
    </p:spTree>
    <p:extLst>
      <p:ext uri="{BB962C8B-B14F-4D97-AF65-F5344CB8AC3E}">
        <p14:creationId xmlns:p14="http://schemas.microsoft.com/office/powerpoint/2010/main" val="12050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Graham </a:t>
            </a:r>
            <a:r>
              <a:rPr lang="en-US" sz="3200" dirty="0" err="1" smtClean="0"/>
              <a:t>Peigh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782355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Thomas Jefferson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Princeton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Costas &amp; Dr. Cascino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Gold Humanism</a:t>
            </a:r>
          </a:p>
          <a:p>
            <a:pPr marL="0" indent="0">
              <a:buNone/>
            </a:pPr>
            <a:r>
              <a:rPr lang="en-US" sz="2000" dirty="0" smtClean="0"/>
              <a:t>Young Investigator award at </a:t>
            </a:r>
            <a:r>
              <a:rPr lang="en-US" sz="2000" dirty="0" err="1" smtClean="0"/>
              <a:t>Cardiovasular</a:t>
            </a:r>
            <a:r>
              <a:rPr lang="en-US" sz="2000" dirty="0" smtClean="0"/>
              <a:t>-Thoracic Critical Care Conference</a:t>
            </a:r>
          </a:p>
          <a:p>
            <a:pPr marL="0" indent="0">
              <a:buNone/>
            </a:pPr>
            <a:r>
              <a:rPr lang="en-US" sz="2000" dirty="0" smtClean="0"/>
              <a:t>ECMO in cardiac arrest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823" y="5308242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Chicago,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48" y="1249883"/>
            <a:ext cx="2659962" cy="3994779"/>
          </a:xfrm>
        </p:spPr>
      </p:pic>
    </p:spTree>
    <p:extLst>
      <p:ext uri="{BB962C8B-B14F-4D97-AF65-F5344CB8AC3E}">
        <p14:creationId xmlns:p14="http://schemas.microsoft.com/office/powerpoint/2010/main" val="27343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Sameer </a:t>
            </a:r>
            <a:r>
              <a:rPr lang="en-US" sz="3200" dirty="0" err="1" smtClean="0"/>
              <a:t>Prasada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Wake Forest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Duke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Anderson &amp; Dr. Wallia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Detroit Lions fan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Impressive research on Retrograde Ventilation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853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San Diego, CA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" b="2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08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Katherine Rooney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Northwestern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Williams College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Wilcox &amp; Dr. Heitor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History major and history buff</a:t>
            </a:r>
          </a:p>
          <a:p>
            <a:pPr marL="0" indent="0">
              <a:buNone/>
            </a:pPr>
            <a:r>
              <a:rPr lang="en-US" sz="2000" dirty="0" err="1" smtClean="0"/>
              <a:t>EoE</a:t>
            </a:r>
            <a:r>
              <a:rPr lang="en-US" sz="2000" dirty="0" smtClean="0"/>
              <a:t> research with Dr. Hirano</a:t>
            </a:r>
          </a:p>
          <a:p>
            <a:pPr marL="0" indent="0">
              <a:buNone/>
            </a:pPr>
            <a:r>
              <a:rPr lang="en-US" sz="2000" dirty="0" smtClean="0"/>
              <a:t>Survived Alex </a:t>
            </a:r>
            <a:r>
              <a:rPr lang="en-US" sz="2000" dirty="0" err="1" smtClean="0"/>
              <a:t>Lemmer</a:t>
            </a:r>
            <a:r>
              <a:rPr lang="en-US" sz="2000" dirty="0" smtClean="0"/>
              <a:t> at the VA!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0369" y="5321122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New York, NY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9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Konrad Sawicki - PSTP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4553639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smtClean="0"/>
              <a:t>  </a:t>
            </a:r>
            <a:r>
              <a:rPr lang="en-US" sz="2000" dirty="0" smtClean="0"/>
              <a:t>Northwestern – MD/PhD program  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Michigan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 smtClean="0"/>
              <a:t>Dr. McNally, Dr. Holly, Dr. </a:t>
            </a:r>
            <a:r>
              <a:rPr lang="en-US" sz="2000" dirty="0" err="1" smtClean="0"/>
              <a:t>Yancy</a:t>
            </a:r>
            <a:r>
              <a:rPr lang="en-US" sz="2000" dirty="0" smtClean="0"/>
              <a:t>, Dr. </a:t>
            </a:r>
            <a:r>
              <a:rPr lang="en-US" sz="2000" dirty="0" err="1" smtClean="0"/>
              <a:t>Thaxton</a:t>
            </a:r>
            <a:r>
              <a:rPr lang="en-US" sz="2000" dirty="0" smtClean="0"/>
              <a:t>, Dr. Molitch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Cardiology interest</a:t>
            </a:r>
          </a:p>
          <a:p>
            <a:pPr marL="0" indent="0">
              <a:buNone/>
            </a:pPr>
            <a:r>
              <a:rPr lang="en-US" sz="2000" dirty="0" err="1" smtClean="0"/>
              <a:t>Heme</a:t>
            </a:r>
            <a:r>
              <a:rPr lang="en-US" sz="2000" dirty="0" smtClean="0"/>
              <a:t> iron role in cardiac ischemia with Dr. Ardehali.  </a:t>
            </a:r>
          </a:p>
          <a:p>
            <a:pPr marL="0" indent="0">
              <a:buNone/>
            </a:pPr>
            <a:r>
              <a:rPr lang="en-US" sz="2000" dirty="0"/>
              <a:t>2nd place winner in </a:t>
            </a:r>
            <a:r>
              <a:rPr lang="en-US" sz="2000" dirty="0" smtClean="0"/>
              <a:t>orals at 2015 AHA Midwest Symposium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7338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Gdansk, Poland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960298" y="1565275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8023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Special </a:t>
            </a:r>
            <a:r>
              <a:rPr lang="en-US" sz="3600" b="1" dirty="0" smtClean="0">
                <a:solidFill>
                  <a:srgbClr val="7030A0"/>
                </a:solidFill>
              </a:rPr>
              <a:t>Thanks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Selection Committee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1164" y="1835644"/>
            <a:ext cx="284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Dan Evans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Jim Foody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Rob </a:t>
            </a:r>
            <a:r>
              <a:rPr lang="en-US" sz="2000" b="1" dirty="0">
                <a:solidFill>
                  <a:srgbClr val="7030A0"/>
                </a:solidFill>
              </a:rPr>
              <a:t>Hirschtick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Sadiya Khan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Cheryl Lee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Alex Lemmer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Gary Martin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Dave Neely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Sean </a:t>
            </a:r>
            <a:r>
              <a:rPr lang="en-US" sz="2000" b="1" dirty="0">
                <a:solidFill>
                  <a:srgbClr val="7030A0"/>
                </a:solidFill>
              </a:rPr>
              <a:t>O’Connor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Jim </a:t>
            </a:r>
            <a:r>
              <a:rPr lang="en-US" sz="2000" b="1" dirty="0">
                <a:solidFill>
                  <a:srgbClr val="7030A0"/>
                </a:solidFill>
              </a:rPr>
              <a:t>Otto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16000" y="1830013"/>
            <a:ext cx="3556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Mike Angarone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Jeff Barsuk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Mobola Campbell-Yesufu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Greg Cascino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Vinky Chadha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Margaret Chapman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Yusra Cheema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Rachel Cyrus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Aarati Didwania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28000" y="1830015"/>
            <a:ext cx="2844800" cy="452596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2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20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Jay </a:t>
            </a:r>
            <a:r>
              <a:rPr lang="en-US" sz="2000" b="1" dirty="0">
                <a:solidFill>
                  <a:srgbClr val="7030A0"/>
                </a:solidFill>
              </a:rPr>
              <a:t>Paparello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John Pandolfino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Meredith Sellers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Ben Singer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Pat Tosetti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Dave </a:t>
            </a:r>
            <a:r>
              <a:rPr lang="en-US" sz="2000" b="1" dirty="0">
                <a:solidFill>
                  <a:srgbClr val="7030A0"/>
                </a:solidFill>
              </a:rPr>
              <a:t>Vermylen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Julie Vermylen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Diane Wayne</a:t>
            </a:r>
          </a:p>
          <a:p>
            <a:pPr marL="0" lvl="1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rgbClr val="7030A0"/>
                </a:solidFill>
              </a:rPr>
              <a:t>Warren Wallace</a:t>
            </a:r>
          </a:p>
          <a:p>
            <a:pPr marL="0" lvl="1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rgbClr val="7030A0"/>
                </a:solidFill>
              </a:rPr>
              <a:t>William Werbel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lvl="1" indent="0">
              <a:lnSpc>
                <a:spcPct val="90000"/>
              </a:lnSpc>
              <a:buFont typeface="Symbol" pitchFamily="18" charset="2"/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Christine Shanahan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University of Virginia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College of William and Mary  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Richmond &amp; Dr. Molitch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Mastering gourmet cooking</a:t>
            </a:r>
          </a:p>
          <a:p>
            <a:pPr marL="0" indent="0">
              <a:buNone/>
            </a:pPr>
            <a:r>
              <a:rPr lang="en-US" sz="2000" dirty="0" smtClean="0"/>
              <a:t>Interests in Health Policy and Tech</a:t>
            </a:r>
          </a:p>
          <a:p>
            <a:pPr marL="0" indent="0">
              <a:buNone/>
            </a:pPr>
            <a:r>
              <a:rPr lang="en-US" sz="2000" dirty="0" smtClean="0"/>
              <a:t>Telemedicine ICU project and developed mobile app for </a:t>
            </a:r>
            <a:r>
              <a:rPr lang="en-US" sz="2000" dirty="0" err="1" smtClean="0"/>
              <a:t>TeleDerm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0217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Albuquerque, NM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Jeff </a:t>
            </a:r>
            <a:r>
              <a:rPr lang="en-US" sz="3200" dirty="0" err="1" smtClean="0"/>
              <a:t>Shevach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Mt. Sinai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Wash U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Hirschtick &amp; Dr. Ellenbogen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NY Mets fan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President's </a:t>
            </a:r>
            <a:r>
              <a:rPr lang="en-US" sz="2000" dirty="0"/>
              <a:t>Volunteer Service </a:t>
            </a:r>
            <a:r>
              <a:rPr lang="en-US" sz="2000" dirty="0" smtClean="0"/>
              <a:t>Award</a:t>
            </a:r>
          </a:p>
          <a:p>
            <a:pPr marL="0" indent="0">
              <a:buNone/>
            </a:pPr>
            <a:r>
              <a:rPr lang="en-US" sz="2000" dirty="0" smtClean="0"/>
              <a:t>Head and neck cancer project and prostate cancer research. 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612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Binghamton, NY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7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Arushi</a:t>
            </a:r>
            <a:r>
              <a:rPr lang="en-US" sz="3200" dirty="0" smtClean="0"/>
              <a:t> Singh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Tufts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Tufts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Werbel &amp; Dr. Schroedl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/>
              <a:t>Interests include Yoga and Dance</a:t>
            </a:r>
          </a:p>
          <a:p>
            <a:pPr marL="0" indent="0">
              <a:buNone/>
            </a:pPr>
            <a:r>
              <a:rPr lang="en-US" sz="2000" dirty="0" smtClean="0"/>
              <a:t>Research in neonatal abstinence syndrome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732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New Delhi, India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6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Sara Small - PSTP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407015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</a:t>
            </a:r>
            <a:r>
              <a:rPr lang="en-US" sz="2000" dirty="0"/>
              <a:t> </a:t>
            </a:r>
            <a:r>
              <a:rPr lang="en-US" sz="2000" dirty="0" smtClean="0"/>
              <a:t>University of Penn 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Columbia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Dr. Peter, Dr. Giles, Dr. Altman, Dr. Pro, Dr. Stern, Dr. </a:t>
            </a:r>
            <a:r>
              <a:rPr lang="en-US" sz="2000" dirty="0" err="1" smtClean="0"/>
              <a:t>Mahieu</a:t>
            </a:r>
            <a:endParaRPr lang="en-US" sz="2000" dirty="0"/>
          </a:p>
          <a:p>
            <a:r>
              <a:rPr lang="en-US" sz="2000" b="1" u="sng" dirty="0"/>
              <a:t>Interesting fact</a:t>
            </a:r>
            <a:r>
              <a:rPr lang="en-US" sz="2000" b="1" u="sng" dirty="0" smtClean="0"/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HemOnc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Research in Aging and </a:t>
            </a:r>
            <a:r>
              <a:rPr lang="en-US" sz="2000" dirty="0" err="1" smtClean="0"/>
              <a:t>Senesence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Patel Scholars Award, Granted by the University of Pennsylvania, in recognition of a top impact score among awarded F30/F31 fellowships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006" y="5374783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Baltimore, MD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5182"/>
          <a:stretch>
            <a:fillRect/>
          </a:stretch>
        </p:blipFill>
        <p:spPr>
          <a:xfrm>
            <a:off x="8007927" y="1565275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23390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Sneha</a:t>
            </a:r>
            <a:r>
              <a:rPr lang="en-US" sz="3200" dirty="0" smtClean="0"/>
              <a:t> </a:t>
            </a:r>
            <a:r>
              <a:rPr lang="en-US" sz="3200" dirty="0" err="1" smtClean="0"/>
              <a:t>Thatipelli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UCSF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smtClean="0"/>
              <a:t> UC - Berkeley 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Choudhury &amp; Dr. Sellers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Vocally trained in Indian Classical Music</a:t>
            </a:r>
          </a:p>
          <a:p>
            <a:pPr marL="0" indent="0">
              <a:buNone/>
            </a:pPr>
            <a:r>
              <a:rPr lang="en-US" sz="2000" dirty="0" smtClean="0"/>
              <a:t>NIH Funded </a:t>
            </a:r>
            <a:r>
              <a:rPr lang="en-US" sz="2000" dirty="0" err="1" smtClean="0"/>
              <a:t>Biodesign</a:t>
            </a:r>
            <a:r>
              <a:rPr lang="en-US" sz="2000" dirty="0" smtClean="0"/>
              <a:t> Immersion Fellow – prosthetics research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854" y="5361904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 err="1" smtClean="0">
                <a:solidFill>
                  <a:schemeClr val="bg1"/>
                </a:solidFill>
              </a:rPr>
              <a:t>Warangel</a:t>
            </a:r>
            <a:r>
              <a:rPr lang="en-US" sz="2000" dirty="0" smtClean="0">
                <a:solidFill>
                  <a:schemeClr val="bg1"/>
                </a:solidFill>
              </a:rPr>
              <a:t>, India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6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Chetan</a:t>
            </a:r>
            <a:r>
              <a:rPr lang="en-US" sz="3200" dirty="0" smtClean="0"/>
              <a:t> </a:t>
            </a:r>
            <a:r>
              <a:rPr lang="en-US" sz="3200" dirty="0" err="1" smtClean="0"/>
              <a:t>Vakkalagadda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Wash U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Wash U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Budinger &amp; Dr. Ami Shah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Acapella Group – After Dark</a:t>
            </a:r>
          </a:p>
          <a:p>
            <a:pPr marL="0" indent="0">
              <a:buNone/>
            </a:pPr>
            <a:r>
              <a:rPr lang="en-US" sz="2000" dirty="0" smtClean="0"/>
              <a:t>Piano, Vocals and Indian Classical Music</a:t>
            </a:r>
          </a:p>
          <a:p>
            <a:pPr marL="0" indent="0">
              <a:buNone/>
            </a:pPr>
            <a:r>
              <a:rPr lang="en-US" sz="2000" dirty="0" smtClean="0"/>
              <a:t>NHLBI grant </a:t>
            </a:r>
          </a:p>
          <a:p>
            <a:pPr marL="0" indent="0">
              <a:buNone/>
            </a:pPr>
            <a:r>
              <a:rPr lang="en-US" sz="2000" dirty="0" smtClean="0"/>
              <a:t>Statins and Myeloma research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0217" y="4947633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San Jose, CA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441122"/>
            <a:ext cx="2488156" cy="3483418"/>
          </a:xfrm>
        </p:spPr>
      </p:pic>
    </p:spTree>
    <p:extLst>
      <p:ext uri="{BB962C8B-B14F-4D97-AF65-F5344CB8AC3E}">
        <p14:creationId xmlns:p14="http://schemas.microsoft.com/office/powerpoint/2010/main" val="358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Todd </a:t>
            </a:r>
            <a:r>
              <a:rPr lang="en-US" sz="3200" dirty="0" err="1" smtClean="0"/>
              <a:t>VanKerkhoff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Loyola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Wheaton College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Foody &amp; Dr. Pandolfino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Marathoner and guitar player</a:t>
            </a:r>
          </a:p>
          <a:p>
            <a:pPr marL="0" indent="0">
              <a:buNone/>
            </a:pPr>
            <a:r>
              <a:rPr lang="en-US" sz="2000" dirty="0" smtClean="0"/>
              <a:t>Rehab Tech for a year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446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St. Charles, IL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993349" y="1600200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40687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Julie Wu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UCSF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Pomona College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Ramsey-Goldman &amp; Dr. Tosetti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Artist – sketches, painting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Project on shared decision making in Oncology</a:t>
            </a:r>
          </a:p>
          <a:p>
            <a:pPr marL="0" indent="0">
              <a:buNone/>
            </a:pPr>
            <a:r>
              <a:rPr lang="en-US" sz="2000" dirty="0" smtClean="0"/>
              <a:t>Did 1 year of teaching with </a:t>
            </a:r>
            <a:r>
              <a:rPr lang="en-US" sz="2000" dirty="0" err="1" smtClean="0"/>
              <a:t>AmeriCorp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854" y="5349025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Beijing, China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2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5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Eleanor Yang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522926"/>
            <a:ext cx="4975538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UCSF</a:t>
            </a:r>
          </a:p>
          <a:p>
            <a:r>
              <a:rPr lang="en-US" sz="2000" b="1" u="sng" dirty="0" smtClean="0"/>
              <a:t>Undergraduate:   </a:t>
            </a:r>
          </a:p>
          <a:p>
            <a:pPr marL="0" indent="0">
              <a:buNone/>
            </a:pPr>
            <a:r>
              <a:rPr lang="en-US" sz="2000" dirty="0" smtClean="0"/>
              <a:t>    UC - Berkeley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Stern &amp; Dr. Rosenthal 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Degree in Global Poverty</a:t>
            </a:r>
          </a:p>
          <a:p>
            <a:pPr marL="0" indent="0">
              <a:buNone/>
            </a:pPr>
            <a:r>
              <a:rPr lang="en-US" sz="2000" dirty="0" smtClean="0"/>
              <a:t>Did </a:t>
            </a:r>
            <a:r>
              <a:rPr lang="en-US" sz="2000" dirty="0"/>
              <a:t>a project on interdisciplinary rounds. </a:t>
            </a:r>
          </a:p>
          <a:p>
            <a:pPr marL="0" indent="0">
              <a:buNone/>
            </a:pPr>
            <a:r>
              <a:rPr lang="en-US" sz="2000" dirty="0" smtClean="0"/>
              <a:t>Interest include Martial Arts and Dance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974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Los Angeles, CA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1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Monica Yang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 smtClean="0"/>
              <a:t>    Northwestern</a:t>
            </a:r>
          </a:p>
          <a:p>
            <a:r>
              <a:rPr lang="en-US" sz="2000" b="1" u="sng" dirty="0" smtClean="0"/>
              <a:t>Undergraduate</a:t>
            </a:r>
            <a:r>
              <a:rPr lang="en-US" sz="2000" b="1" u="sng" dirty="0"/>
              <a:t>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Northwestern</a:t>
            </a:r>
          </a:p>
          <a:p>
            <a:r>
              <a:rPr lang="en-US" sz="2000" b="1" u="sng" dirty="0" smtClean="0"/>
              <a:t>Interviewed </a:t>
            </a:r>
            <a:r>
              <a:rPr lang="en-US" sz="2000" b="1" u="sng" dirty="0"/>
              <a:t>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Kim &amp; Dr. Roemer</a:t>
            </a:r>
          </a:p>
          <a:p>
            <a:r>
              <a:rPr lang="en-US" sz="2000" b="1" u="sng" dirty="0" smtClean="0"/>
              <a:t>Interesting </a:t>
            </a:r>
            <a:r>
              <a:rPr lang="en-US" sz="2000" b="1" u="sng" dirty="0"/>
              <a:t>fact:</a:t>
            </a:r>
          </a:p>
          <a:p>
            <a:pPr marL="0" indent="0">
              <a:buNone/>
            </a:pPr>
            <a:r>
              <a:rPr lang="en-US" sz="2000" dirty="0" smtClean="0"/>
              <a:t>Trained classical ballerina</a:t>
            </a:r>
          </a:p>
          <a:p>
            <a:pPr marL="0" indent="0">
              <a:buNone/>
            </a:pPr>
            <a:r>
              <a:rPr lang="en-US" sz="2000" dirty="0" smtClean="0"/>
              <a:t>Nano basic science project in lysosomal storage disease.  </a:t>
            </a:r>
          </a:p>
          <a:p>
            <a:pPr marL="0" indent="0">
              <a:buNone/>
            </a:pPr>
            <a:r>
              <a:rPr lang="en-US" sz="2000" dirty="0" smtClean="0"/>
              <a:t>NU for life!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 err="1" smtClean="0">
                <a:solidFill>
                  <a:schemeClr val="bg1"/>
                </a:solidFill>
              </a:rPr>
              <a:t>Lubek</a:t>
            </a:r>
            <a:r>
              <a:rPr lang="en-US" sz="2000" dirty="0" smtClean="0">
                <a:solidFill>
                  <a:schemeClr val="bg1"/>
                </a:solidFill>
              </a:rPr>
              <a:t>, Germany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436" y="654676"/>
            <a:ext cx="10285292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Special Thanks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1" y="1621971"/>
            <a:ext cx="10261600" cy="4093029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Mobola Campbell-Yesufu, Khalilah Gates and Natasha Nichols </a:t>
            </a:r>
          </a:p>
          <a:p>
            <a:pPr marL="0" indent="0" algn="ctr">
              <a:buNone/>
            </a:pPr>
            <a:r>
              <a:rPr lang="en-US" sz="2000" b="1" dirty="0" smtClean="0"/>
              <a:t>Diversity and Cultural Affairs Council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Brigid Dolan</a:t>
            </a:r>
          </a:p>
          <a:p>
            <a:pPr marL="0" indent="0" algn="ctr">
              <a:buNone/>
            </a:pPr>
            <a:r>
              <a:rPr lang="en-US" sz="2000" b="1" dirty="0" smtClean="0"/>
              <a:t>Women’s Health and Professional Development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Ben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Singer</a:t>
            </a:r>
          </a:p>
          <a:p>
            <a:pPr marL="0" indent="0" algn="ctr">
              <a:buNone/>
            </a:pPr>
            <a:r>
              <a:rPr lang="en-US" sz="2000" b="1" dirty="0" smtClean="0"/>
              <a:t>Physician </a:t>
            </a:r>
            <a:r>
              <a:rPr lang="en-US" sz="2000" b="1" dirty="0"/>
              <a:t>Scientist Training Program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27" y="4649273"/>
            <a:ext cx="2955940" cy="20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Jonathan Xia - PSTP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599" y="1600200"/>
            <a:ext cx="5016347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University of Texas - Southwestern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Wash U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Lowe, Dr. </a:t>
            </a:r>
            <a:r>
              <a:rPr lang="en-US" sz="2000" dirty="0" err="1" smtClean="0"/>
              <a:t>Barish</a:t>
            </a:r>
            <a:r>
              <a:rPr lang="en-US" sz="2000" dirty="0" smtClean="0"/>
              <a:t>, Dr. Bass, Dr. Molitch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Interest in Endo</a:t>
            </a:r>
          </a:p>
          <a:p>
            <a:pPr marL="0" indent="0">
              <a:buNone/>
            </a:pPr>
            <a:r>
              <a:rPr lang="en-US" sz="2000" dirty="0" smtClean="0"/>
              <a:t>NIH F30 Award </a:t>
            </a:r>
          </a:p>
          <a:p>
            <a:pPr marL="0" indent="0">
              <a:buNone/>
            </a:pPr>
            <a:r>
              <a:rPr lang="en-US" sz="2000" dirty="0" smtClean="0"/>
              <a:t>Cell article on ceramides in NAFLD</a:t>
            </a:r>
          </a:p>
          <a:p>
            <a:pPr marL="0" indent="0">
              <a:buNone/>
            </a:pPr>
            <a:r>
              <a:rPr lang="en-US" sz="2000" dirty="0" smtClean="0"/>
              <a:t>Craft beer brewer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50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4307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 err="1" smtClean="0">
                <a:solidFill>
                  <a:schemeClr val="bg1"/>
                </a:solidFill>
              </a:rPr>
              <a:t>Rizhao</a:t>
            </a:r>
            <a:r>
              <a:rPr lang="en-US" sz="2000" dirty="0" smtClean="0">
                <a:solidFill>
                  <a:schemeClr val="bg1"/>
                </a:solidFill>
              </a:rPr>
              <a:t>, China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63" y="1126425"/>
            <a:ext cx="2659962" cy="4096450"/>
          </a:xfrm>
        </p:spPr>
      </p:pic>
    </p:spTree>
    <p:extLst>
      <p:ext uri="{BB962C8B-B14F-4D97-AF65-F5344CB8AC3E}">
        <p14:creationId xmlns:p14="http://schemas.microsoft.com/office/powerpoint/2010/main" val="42832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Kelsey Flood - Prelim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Notre Dame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Triggs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Research in Psoriasis</a:t>
            </a:r>
          </a:p>
          <a:p>
            <a:pPr marL="0" indent="0">
              <a:buNone/>
            </a:pPr>
            <a:r>
              <a:rPr lang="en-US" sz="2000" dirty="0" smtClean="0"/>
              <a:t>Studied Abroad in Dublin</a:t>
            </a:r>
          </a:p>
          <a:p>
            <a:pPr marL="0" indent="0">
              <a:buNone/>
            </a:pPr>
            <a:r>
              <a:rPr lang="en-US" sz="2000" dirty="0" smtClean="0"/>
              <a:t>FSM Global Health Initiative Award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51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974" y="5336146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 err="1" smtClean="0">
                <a:solidFill>
                  <a:schemeClr val="bg1"/>
                </a:solidFill>
              </a:rPr>
              <a:t>Kusel</a:t>
            </a:r>
            <a:r>
              <a:rPr lang="en-US" sz="2000" dirty="0" smtClean="0">
                <a:solidFill>
                  <a:schemeClr val="bg1"/>
                </a:solidFill>
              </a:rPr>
              <a:t>, Germany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0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Molly </a:t>
            </a:r>
            <a:r>
              <a:rPr lang="en-US" sz="3200" dirty="0" err="1" smtClean="0"/>
              <a:t>Lohman</a:t>
            </a:r>
            <a:r>
              <a:rPr lang="en-US" sz="3200" dirty="0" smtClean="0"/>
              <a:t> - Prelim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133600" y="1600200"/>
            <a:ext cx="4343400" cy="4343400"/>
          </a:xfrm>
        </p:spPr>
        <p:txBody>
          <a:bodyPr/>
          <a:lstStyle/>
          <a:p>
            <a:r>
              <a:rPr lang="en-US" sz="2000" b="1" u="sng" dirty="0"/>
              <a:t>Medical School:               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 smtClean="0"/>
              <a:t>Northwestern</a:t>
            </a:r>
            <a:endParaRPr lang="en-US" sz="2000" dirty="0"/>
          </a:p>
          <a:p>
            <a:r>
              <a:rPr lang="en-US" sz="2000" b="1" u="sng" dirty="0"/>
              <a:t>Undergraduate: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San Francisco State</a:t>
            </a:r>
            <a:endParaRPr lang="en-US" sz="2000" dirty="0"/>
          </a:p>
          <a:p>
            <a:r>
              <a:rPr lang="en-US" sz="2000" b="1" u="sng" dirty="0"/>
              <a:t>Interviewed By:  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Dr. Dematte</a:t>
            </a:r>
            <a:endParaRPr lang="en-US" sz="2000" dirty="0"/>
          </a:p>
          <a:p>
            <a:r>
              <a:rPr lang="en-US" sz="2000" b="1" u="sng" dirty="0"/>
              <a:t>Interesting fact:</a:t>
            </a:r>
          </a:p>
          <a:p>
            <a:pPr marL="0" indent="0">
              <a:buNone/>
            </a:pPr>
            <a:r>
              <a:rPr lang="en-US" sz="2000" dirty="0" smtClean="0"/>
              <a:t>Dermatology – GVHD </a:t>
            </a:r>
            <a:r>
              <a:rPr lang="en-US" sz="2000" dirty="0" err="1" smtClean="0"/>
              <a:t>resesarch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Gold Humanism</a:t>
            </a:r>
          </a:p>
          <a:p>
            <a:pPr marL="0" indent="0">
              <a:buNone/>
            </a:pPr>
            <a:r>
              <a:rPr lang="en-US" sz="2000" dirty="0" smtClean="0"/>
              <a:t>Avid Gardener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52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1428" y="5334000"/>
            <a:ext cx="2895600" cy="12763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Born </a:t>
            </a:r>
            <a:r>
              <a:rPr lang="en-US" sz="2000" dirty="0" smtClean="0">
                <a:solidFill>
                  <a:schemeClr val="bg1"/>
                </a:solidFill>
              </a:rPr>
              <a:t>in Ravenna, OH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5665"/>
          <a:stretch>
            <a:fillRect/>
          </a:stretch>
        </p:blipFill>
        <p:spPr>
          <a:xfrm>
            <a:off x="7887855" y="1565275"/>
            <a:ext cx="2946400" cy="3657600"/>
          </a:xfrm>
        </p:spPr>
      </p:pic>
    </p:spTree>
    <p:extLst>
      <p:ext uri="{BB962C8B-B14F-4D97-AF65-F5344CB8AC3E}">
        <p14:creationId xmlns:p14="http://schemas.microsoft.com/office/powerpoint/2010/main" val="3068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Faculty who matched </a:t>
            </a:r>
            <a:r>
              <a:rPr lang="en-US" sz="4000" b="1" dirty="0" smtClean="0">
                <a:solidFill>
                  <a:srgbClr val="7030A0"/>
                </a:solidFill>
              </a:rPr>
              <a:t>4 interns!!!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1" y="1600201"/>
            <a:ext cx="9399585" cy="409302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XXX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8264" y="1621971"/>
            <a:ext cx="9399585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50825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85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0713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3038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8375" indent="-163513" algn="l" defTabSz="9144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Dr. Angelo Costas, GIM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Faculty who matched </a:t>
            </a:r>
            <a:r>
              <a:rPr lang="en-US" sz="3600" b="1" dirty="0" smtClean="0">
                <a:solidFill>
                  <a:srgbClr val="7030A0"/>
                </a:solidFill>
              </a:rPr>
              <a:t>3 or </a:t>
            </a:r>
            <a:r>
              <a:rPr lang="en-US" sz="3600" b="1" dirty="0">
                <a:solidFill>
                  <a:srgbClr val="7030A0"/>
                </a:solidFill>
              </a:rPr>
              <a:t>more interns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Dr</a:t>
            </a:r>
            <a:r>
              <a:rPr lang="en-US" sz="2800" dirty="0"/>
              <a:t>. </a:t>
            </a:r>
            <a:r>
              <a:rPr lang="en-US" sz="2800" dirty="0" smtClean="0"/>
              <a:t>Sheridan Meyers, Cardiology</a:t>
            </a:r>
          </a:p>
          <a:p>
            <a:r>
              <a:rPr lang="en-US" sz="2800" dirty="0" smtClean="0"/>
              <a:t>Dr</a:t>
            </a:r>
            <a:r>
              <a:rPr lang="en-US" sz="2800" dirty="0"/>
              <a:t>. </a:t>
            </a:r>
            <a:r>
              <a:rPr lang="en-US" dirty="0" smtClean="0"/>
              <a:t>Mark Molitch, Endocrinology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8776" y="3453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</a:rPr>
              <a:t>Faculty who matched 2 or more interns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0294" y="4546241"/>
            <a:ext cx="10515600" cy="1783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 Moore, Meredith Sellers, Lew Smith, Sarah Sutton, Bill Werbel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Northwestern – Upcoming Events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25"/>
            <a:ext cx="8813800" cy="4351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Residency Social Event – late March </a:t>
            </a:r>
          </a:p>
          <a:p>
            <a:r>
              <a:rPr lang="en-US" sz="1800" dirty="0" smtClean="0"/>
              <a:t>MKSAP Day – April 4 </a:t>
            </a:r>
          </a:p>
          <a:p>
            <a:r>
              <a:rPr lang="en-US" sz="1800" i="1" dirty="0" err="1" smtClean="0"/>
              <a:t>Landsberg</a:t>
            </a:r>
            <a:r>
              <a:rPr lang="en-US" sz="1800" i="1" dirty="0" smtClean="0"/>
              <a:t> Research Day – April 6</a:t>
            </a:r>
          </a:p>
          <a:p>
            <a:r>
              <a:rPr lang="en-US" sz="1800" dirty="0"/>
              <a:t>Resident Diversity Showcase – April 29</a:t>
            </a:r>
          </a:p>
          <a:p>
            <a:r>
              <a:rPr lang="en-US" sz="1800" dirty="0" smtClean="0"/>
              <a:t>Resident Research Day – May 11</a:t>
            </a:r>
          </a:p>
          <a:p>
            <a:r>
              <a:rPr lang="en-US" sz="1800" b="1" dirty="0" smtClean="0"/>
              <a:t>Class of 2020 arrives! – June 20</a:t>
            </a:r>
          </a:p>
          <a:p>
            <a:r>
              <a:rPr lang="en-US" sz="1800" dirty="0" smtClean="0"/>
              <a:t>Class of 2007 Reunion – July 21</a:t>
            </a:r>
          </a:p>
          <a:p>
            <a:r>
              <a:rPr lang="en-US" sz="1800" b="1" dirty="0" smtClean="0"/>
              <a:t>Northwestern IM Residency Alumni’s Landsberg Society – </a:t>
            </a:r>
            <a:r>
              <a:rPr lang="en-US" sz="1800" b="1" dirty="0"/>
              <a:t> </a:t>
            </a:r>
            <a:r>
              <a:rPr lang="en-US" sz="1800" b="1" dirty="0" smtClean="0"/>
              <a:t>                                                                    	First Annual Meeting – September 15-16</a:t>
            </a:r>
          </a:p>
          <a:p>
            <a:r>
              <a:rPr lang="en-US" sz="1800" dirty="0" smtClean="0"/>
              <a:t>Other events…Advocacy, Women Prof Dev, Diversity Council, Interest Group, Research, Primary Care and Career Development…</a:t>
            </a:r>
            <a:endParaRPr lang="en-US" sz="1800" dirty="0"/>
          </a:p>
          <a:p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Twitter:  @</a:t>
            </a:r>
            <a:r>
              <a:rPr lang="en-US" sz="2000" b="1" dirty="0" err="1" smtClean="0"/>
              <a:t>NU_IntMed</a:t>
            </a:r>
            <a:endParaRPr lang="en-US" sz="2000" b="1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22500" r="11562" b="22500"/>
          <a:stretch/>
        </p:blipFill>
        <p:spPr>
          <a:xfrm>
            <a:off x="7056263" y="1501815"/>
            <a:ext cx="4090157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9798" y="4212780"/>
            <a:ext cx="2339848" cy="18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19827"/>
            <a:ext cx="10285292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Life Events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1" y="1295401"/>
            <a:ext cx="4160967" cy="4419600"/>
          </a:xfrm>
        </p:spPr>
        <p:txBody>
          <a:bodyPr/>
          <a:lstStyle/>
          <a:p>
            <a:pPr marL="11112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Engagements: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Claire Beveridge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Yuan Cao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Carlos Galvez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Kirti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Johal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Michael Oh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Emily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Nosova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Meredith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Sellers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Saba Shaikh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Nick Simon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Stan Swat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Nick Viall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Bill Werbel</a:t>
            </a:r>
          </a:p>
          <a:p>
            <a:pPr marL="11112" indent="0">
              <a:buNone/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3896" y="1295400"/>
            <a:ext cx="5353304" cy="4495800"/>
          </a:xfrm>
        </p:spPr>
        <p:txBody>
          <a:bodyPr/>
          <a:lstStyle/>
          <a:p>
            <a:pPr marL="11112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Weddings </a:t>
            </a:r>
          </a:p>
          <a:p>
            <a:pPr marL="296862" indent="-28575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Andrew Davis</a:t>
            </a:r>
          </a:p>
          <a:p>
            <a:pPr marL="296862" indent="-28575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Sara Kiely</a:t>
            </a:r>
          </a:p>
          <a:p>
            <a:pPr marL="296862" indent="-28575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J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ohn Reynolds</a:t>
            </a:r>
          </a:p>
          <a:p>
            <a:pPr marL="296862" indent="-28575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Keerthi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Ranganath</a:t>
            </a:r>
          </a:p>
          <a:p>
            <a:pPr marL="11112" indent="0">
              <a:buNone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11112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Babies</a:t>
            </a:r>
          </a:p>
          <a:p>
            <a:pPr marL="354012" indent="-342900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Michael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Burns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Greg Cascino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Kim Dow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Mary-Kate Malecek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Chi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Chi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Ononye</a:t>
            </a:r>
          </a:p>
          <a:p>
            <a:pPr marL="354012" indent="-34290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Michael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Schieber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57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0" b="18750"/>
          <a:stretch/>
        </p:blipFill>
        <p:spPr>
          <a:xfrm>
            <a:off x="370114" y="254817"/>
            <a:ext cx="11269683" cy="3578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2" y="3180254"/>
            <a:ext cx="4676335" cy="33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168" y="17395"/>
            <a:ext cx="10515600" cy="105155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Distinguished Interviewers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41589" y="1035139"/>
            <a:ext cx="5892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Tom Holly – 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Cheryl Lee – 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Emily Jones – 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HG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Munshi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Cesar Santa-Maria – 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Dave Neely – 10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Rob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Hirschtick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Sheridan Meyers –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Frank Giles –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Pete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Flevaris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Arv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Vanagunas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Clara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Schroedl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John Flaherty –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Margaret Chapman – 9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Michael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Angarone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Cal Brown –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Bill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Gradishar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731816" y="669701"/>
            <a:ext cx="4520019" cy="21250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All-star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Pat Tosetti – 19!</a:t>
            </a:r>
          </a:p>
          <a:p>
            <a:pPr marL="0" indent="0" algn="ctr">
              <a:buNone/>
            </a:pP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Bled Purple</a:t>
            </a:r>
            <a:endParaRPr lang="en-US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Alex Lemmer</a:t>
            </a:r>
          </a:p>
          <a:p>
            <a:pPr marL="0" indent="0" algn="ctr">
              <a:buNone/>
            </a:pP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Outdid himself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Jim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Foody - 8</a:t>
            </a:r>
          </a:p>
          <a:p>
            <a:pPr algn="ctr"/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2895601"/>
            <a:ext cx="6102678" cy="31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>
          <a:xfrm>
            <a:off x="3002981" y="4517409"/>
            <a:ext cx="4502819" cy="2308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564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Props to the Residents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112" b="9192"/>
          <a:stretch/>
        </p:blipFill>
        <p:spPr bwMode="auto">
          <a:xfrm>
            <a:off x="1738648" y="1066800"/>
            <a:ext cx="4547910" cy="20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8219567" y="4517409"/>
            <a:ext cx="3839770" cy="2221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2383809"/>
            <a:ext cx="3400778" cy="2133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20250" r="3312" b="13250"/>
          <a:stretch/>
        </p:blipFill>
        <p:spPr bwMode="auto">
          <a:xfrm>
            <a:off x="1738648" y="2925856"/>
            <a:ext cx="42257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7"/>
          <a:stretch/>
        </p:blipFill>
        <p:spPr>
          <a:xfrm>
            <a:off x="6628195" y="61986"/>
            <a:ext cx="4228696" cy="23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5" y="858551"/>
            <a:ext cx="3830631" cy="480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3047809"/>
            <a:ext cx="5001490" cy="3544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4436" y="785199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Mariel Rosati 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Kari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Krueger 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Angarone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Dr.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Boyd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Cheema  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Dr. Paparello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Dr. Rupal Mehta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6036" y="764343"/>
            <a:ext cx="264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Erica Donnan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Joe Triggs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Ali Frogameni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Lakshmi Sivarajan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Arif Jivan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Lowie Van Assche 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Suneel Kamath 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236" y="335274"/>
            <a:ext cx="497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Whirlyball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“Bowling Night” Crew 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21100" y="2615315"/>
            <a:ext cx="5080000" cy="111955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Match 2017!!!</a:t>
            </a:r>
            <a:br>
              <a:rPr lang="en-US" sz="5400" b="1" dirty="0" smtClean="0"/>
            </a:br>
            <a:r>
              <a:rPr lang="en-US" sz="2000" b="1" dirty="0" smtClean="0"/>
              <a:t>Stats and Results</a:t>
            </a:r>
            <a:endParaRPr lang="en-US" sz="5400" b="1" dirty="0"/>
          </a:p>
        </p:txBody>
      </p:sp>
      <p:pic>
        <p:nvPicPr>
          <p:cNvPr id="19" name="Picture 18" descr="dom_logo_white2"/>
          <p:cNvPicPr>
            <a:picLocks noChangeAspect="1" noChangeArrowheads="1"/>
          </p:cNvPicPr>
          <p:nvPr/>
        </p:nvPicPr>
        <p:blipFill>
          <a:blip r:embed="rId3" cstate="print"/>
          <a:srcRect l="5991" t="28737" b="34315"/>
          <a:stretch>
            <a:fillRect/>
          </a:stretch>
        </p:blipFill>
        <p:spPr bwMode="auto">
          <a:xfrm>
            <a:off x="8801100" y="193182"/>
            <a:ext cx="3162300" cy="810027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2676</Words>
  <Application>Microsoft Office PowerPoint</Application>
  <PresentationFormat>Widescreen</PresentationFormat>
  <Paragraphs>777</Paragraphs>
  <Slides>57</Slides>
  <Notes>57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Symbol</vt:lpstr>
      <vt:lpstr>Wingdings</vt:lpstr>
      <vt:lpstr>Office Theme</vt:lpstr>
      <vt:lpstr>Match 2017!!!</vt:lpstr>
      <vt:lpstr>Special Thanks</vt:lpstr>
      <vt:lpstr>Special Thanks</vt:lpstr>
      <vt:lpstr>Special Thanks Selection Committee</vt:lpstr>
      <vt:lpstr>Special Thanks</vt:lpstr>
      <vt:lpstr>Distinguished Interviewers</vt:lpstr>
      <vt:lpstr>Props to the Residents</vt:lpstr>
      <vt:lpstr>PowerPoint Presentation</vt:lpstr>
      <vt:lpstr>Match 2017!!! Stats and Results</vt:lpstr>
      <vt:lpstr>The Applicant Pool</vt:lpstr>
      <vt:lpstr>Summary</vt:lpstr>
      <vt:lpstr>Preston Atteberry</vt:lpstr>
      <vt:lpstr>Jayson Baman</vt:lpstr>
      <vt:lpstr>Megan Barrett-Englert</vt:lpstr>
      <vt:lpstr>Aakash Bavishi</vt:lpstr>
      <vt:lpstr>John Bowers</vt:lpstr>
      <vt:lpstr>Charlotte Campbell</vt:lpstr>
      <vt:lpstr>Patrick Campbell</vt:lpstr>
      <vt:lpstr>Michael Chen - PSTP</vt:lpstr>
      <vt:lpstr>Kasey Coyne</vt:lpstr>
      <vt:lpstr>Danielle Cuthbert</vt:lpstr>
      <vt:lpstr>Celso Diaz</vt:lpstr>
      <vt:lpstr>Sally Friedman</vt:lpstr>
      <vt:lpstr>Jordan Gavin</vt:lpstr>
      <vt:lpstr>Jasleen Ghuman</vt:lpstr>
      <vt:lpstr>Peter Glynn</vt:lpstr>
      <vt:lpstr>Sarah Hale</vt:lpstr>
      <vt:lpstr>Jennifer Jo</vt:lpstr>
      <vt:lpstr>Parul Kathuria - MedDerm </vt:lpstr>
      <vt:lpstr>Megan Kosirog</vt:lpstr>
      <vt:lpstr>Kaitlin (Blatt) Lima</vt:lpstr>
      <vt:lpstr>Elyse Linson</vt:lpstr>
      <vt:lpstr>Elisa McEachern</vt:lpstr>
      <vt:lpstr>Yoon Mun</vt:lpstr>
      <vt:lpstr>Naiya Patel</vt:lpstr>
      <vt:lpstr>Graham Peigh</vt:lpstr>
      <vt:lpstr>Sameer Prasada</vt:lpstr>
      <vt:lpstr>Katherine Rooney</vt:lpstr>
      <vt:lpstr>Konrad Sawicki - PSTP</vt:lpstr>
      <vt:lpstr>Christine Shanahan</vt:lpstr>
      <vt:lpstr>Jeff Shevach</vt:lpstr>
      <vt:lpstr>Arushi Singh</vt:lpstr>
      <vt:lpstr>Sara Small - PSTP</vt:lpstr>
      <vt:lpstr>Sneha Thatipelli</vt:lpstr>
      <vt:lpstr>Chetan Vakkalagadda</vt:lpstr>
      <vt:lpstr>Todd VanKerkhoff</vt:lpstr>
      <vt:lpstr>Julie Wu</vt:lpstr>
      <vt:lpstr>Eleanor Yang</vt:lpstr>
      <vt:lpstr>Monica Yang</vt:lpstr>
      <vt:lpstr>Jonathan Xia - PSTP</vt:lpstr>
      <vt:lpstr>Kelsey Flood - Prelim</vt:lpstr>
      <vt:lpstr>Molly Lohman - Prelim</vt:lpstr>
      <vt:lpstr>Faculty who matched 4 interns!!! </vt:lpstr>
      <vt:lpstr>Faculty who matched 3 or more interns</vt:lpstr>
      <vt:lpstr>Northwestern – Upcoming Events</vt:lpstr>
      <vt:lpstr>Life Events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Madeline Bertha</dc:title>
  <dc:creator>Aashish K Didwania</dc:creator>
  <cp:lastModifiedBy>Rana Khalifeh</cp:lastModifiedBy>
  <cp:revision>97</cp:revision>
  <dcterms:created xsi:type="dcterms:W3CDTF">2017-03-07T17:03:49Z</dcterms:created>
  <dcterms:modified xsi:type="dcterms:W3CDTF">2017-03-21T20:44:21Z</dcterms:modified>
</cp:coreProperties>
</file>